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8"/>
  </p:notesMasterIdLst>
  <p:sldIdLst>
    <p:sldId id="314" r:id="rId3"/>
    <p:sldId id="311" r:id="rId4"/>
    <p:sldId id="309" r:id="rId5"/>
    <p:sldId id="324" r:id="rId6"/>
    <p:sldId id="3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6196" autoAdjust="0"/>
  </p:normalViewPr>
  <p:slideViewPr>
    <p:cSldViewPr snapToGrid="0" showGuides="1">
      <p:cViewPr varScale="1">
        <p:scale>
          <a:sx n="88" d="100"/>
          <a:sy n="88" d="100"/>
        </p:scale>
        <p:origin x="888" y="8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xmlns="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xmlns="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xmlns="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xmlns="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xmlns="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xmlns="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29638F-C5AE-42BA-B518-50612A972B14}"/>
              </a:ext>
            </a:extLst>
          </p:cNvPr>
          <p:cNvSpPr txBox="1"/>
          <p:nvPr/>
        </p:nvSpPr>
        <p:spPr>
          <a:xfrm>
            <a:off x="1887685" y="884585"/>
            <a:ext cx="9114329" cy="5570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4800" b="1" dirty="0" smtClean="0">
                <a:solidFill>
                  <a:srgbClr val="002060"/>
                </a:solidFill>
                <a:cs typeface="Arial" pitchFamily="34" charset="0"/>
              </a:rPr>
              <a:t>AGENDA ELECTRONICĂ</a:t>
            </a:r>
          </a:p>
          <a:p>
            <a:pPr algn="ctr"/>
            <a:endParaRPr lang="ro-RO" altLang="ko-KR" sz="4800" b="1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o-RO" altLang="ko-KR" sz="4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o-RO" altLang="ko-KR" sz="4800" b="1" dirty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o-RO" altLang="ko-KR" sz="4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o-RO" altLang="ko-KR" sz="4800" b="1" dirty="0">
              <a:solidFill>
                <a:srgbClr val="002060"/>
              </a:solidFill>
              <a:cs typeface="Arial" pitchFamily="34" charset="0"/>
            </a:endParaRPr>
          </a:p>
          <a:p>
            <a:pPr algn="r"/>
            <a:r>
              <a:rPr lang="ro-RO" altLang="ko-K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Duțescu Mirela Lidia</a:t>
            </a:r>
          </a:p>
          <a:p>
            <a:pPr algn="ctr"/>
            <a:endParaRPr lang="ko-KR" alt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840">
            <a:off x="764672" y="2745061"/>
            <a:ext cx="3004440" cy="3004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720">
            <a:off x="8525922" y="185364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21">
            <a:extLst>
              <a:ext uri="{FF2B5EF4-FFF2-40B4-BE49-F238E27FC236}">
                <a16:creationId xmlns:a16="http://schemas.microsoft.com/office/drawing/2014/main" xmlns="" id="{53DFA510-F06D-4F22-893F-6C0E069D11EE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026AAA-C21A-4BB4-9665-13CE9E435E56}"/>
              </a:ext>
            </a:extLst>
          </p:cNvPr>
          <p:cNvSpPr txBox="1"/>
          <p:nvPr/>
        </p:nvSpPr>
        <p:spPr>
          <a:xfrm>
            <a:off x="680226" y="499429"/>
            <a:ext cx="78734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Rolul și importanța agendei electronice</a:t>
            </a:r>
          </a:p>
          <a:p>
            <a:pPr algn="ctr"/>
            <a:endParaRPr lang="ro-RO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digitală sau electronică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instalată și accesată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ușurință folosindu-ne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computere, laptop-uri, tablete si smartphone-uri. Acesta este unul dintre principalele avantaje,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pentru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putem primi notificari despre ceea ce avem de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făcut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Încă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avantaj al agendei electronice este faptul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 o avem în permaneță la noi, odată cu telefonul sau tableta.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Majoritatea dintre noi avem mereu la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îndemană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smartphone-ul, laptopul sau tableta. </a:t>
            </a:r>
            <a:endParaRPr lang="ro-RO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asemenea cu ajutorul agendei electronice  mai putem să:</a:t>
            </a:r>
          </a:p>
          <a:p>
            <a:pPr marL="342900" indent="-342900" algn="just">
              <a:buFontTx/>
              <a:buChar char="-"/>
            </a:pP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Urmărim în mod sistematic corespondența;</a:t>
            </a:r>
          </a:p>
          <a:p>
            <a:pPr marL="342900" indent="-342900" algn="just">
              <a:buFontTx/>
              <a:buChar char="-"/>
            </a:pP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Ținem evidența strictă a sarcinilor și întâlnirilor de afaceri pe zile, săptămâni, luni, etc.</a:t>
            </a:r>
          </a:p>
          <a:p>
            <a:pPr marL="342900" indent="-342900" algn="just">
              <a:buFontTx/>
              <a:buChar char="-"/>
            </a:pP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Planificarea și coordonarea automată a ședințelor de lucru;</a:t>
            </a:r>
          </a:p>
          <a:p>
            <a:pPr marL="342900" indent="-342900" algn="just">
              <a:buFontTx/>
              <a:buChar char="-"/>
            </a:pP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Păstrarea numerelor de telefon , email.</a:t>
            </a:r>
          </a:p>
          <a:p>
            <a:pPr algn="just"/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Dezavantaje </a:t>
            </a:r>
            <a:r>
              <a:rPr lang="ro-RO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utilizarii agendei </a:t>
            </a:r>
            <a:r>
              <a:rPr lang="ro-R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endParaRPr lang="ro-RO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momentul utilizarii unui device electronic exista riscul de a ne fi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distrasă atenția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mai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mulți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factori, precum reclamele, notificarile de pe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rețelele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socializare sau mesajele. De multe ori se poate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întâmpla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device-ul pe care î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utilizăm să rămană fără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baterie sau </a:t>
            </a:r>
            <a:r>
              <a:rPr lang="ro-RO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avem acces la internet.</a:t>
            </a:r>
            <a:endParaRPr lang="ko-KR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">
            <a:extLst>
              <a:ext uri="{FF2B5EF4-FFF2-40B4-BE49-F238E27FC236}">
                <a16:creationId xmlns:a16="http://schemas.microsoft.com/office/drawing/2014/main" xmlns="" id="{23822867-8FB1-4AE3-85CB-63FB287BF3D7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B300CE7B-731D-4422-BEAC-9E1229C25CDF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xmlns="" id="{AC3E3923-75B3-41D5-9651-0340AA8490A4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2AD6ABB-B2D7-4EE0-A890-EBF3E32BE51D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xmlns="" id="{D2BD5618-E2AB-47D6-91DC-F65F125463C8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" name="Trapezoid 10">
            <a:extLst>
              <a:ext uri="{FF2B5EF4-FFF2-40B4-BE49-F238E27FC236}">
                <a16:creationId xmlns:a16="http://schemas.microsoft.com/office/drawing/2014/main" xmlns="" id="{F6247B6A-EBB5-42BC-B95A-1C7F8735B583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D830DEE6-12E5-4756-9E3B-D3FB5631BAF5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xmlns="" id="{5F51EDCB-5023-4D2D-87B9-8A33DD7C5256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E0113D50-679D-4474-84AA-0284D0F142D6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xmlns="" id="{89830D13-EFA2-4688-B4E2-E71D128964B9}"/>
              </a:ext>
            </a:extLst>
          </p:cNvPr>
          <p:cNvSpPr/>
          <p:nvPr/>
        </p:nvSpPr>
        <p:spPr>
          <a:xfrm flipH="1">
            <a:off x="278779" y="1769166"/>
            <a:ext cx="10760928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BA776A-2E24-4DE4-B60F-DC15E654BDD9}"/>
              </a:ext>
            </a:extLst>
          </p:cNvPr>
          <p:cNvSpPr txBox="1"/>
          <p:nvPr/>
        </p:nvSpPr>
        <p:spPr>
          <a:xfrm>
            <a:off x="4415882" y="386423"/>
            <a:ext cx="764973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Gestionarea informațiilor cu ajutorul agendei electronice</a:t>
            </a:r>
          </a:p>
          <a:p>
            <a:pPr algn="just"/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Gestionarea informațiilor cuprinde mai multe etape:</a:t>
            </a:r>
          </a:p>
          <a:p>
            <a:pPr marL="457200" indent="-457200" algn="just">
              <a:buAutoNum type="arabicPeriod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Colectarea;</a:t>
            </a:r>
          </a:p>
          <a:p>
            <a:pPr marL="457200" indent="-457200" algn="just">
              <a:buAutoNum type="arabicPeriod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Selectarea;</a:t>
            </a:r>
          </a:p>
          <a:p>
            <a:pPr marL="457200" indent="-457200" algn="just">
              <a:buAutoNum type="arabicPeriod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;</a:t>
            </a:r>
          </a:p>
          <a:p>
            <a:pPr marL="457200" indent="-457200" algn="just">
              <a:buAutoNum type="arabicPeriod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Valorificarea;</a:t>
            </a:r>
          </a:p>
          <a:p>
            <a:pPr marL="457200" indent="-457200" algn="just">
              <a:buAutoNum type="arabicPeriod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Ordonareași clasificarea;</a:t>
            </a:r>
          </a:p>
          <a:p>
            <a:pPr marL="457200" indent="-457200" algn="just">
              <a:buAutoNum type="arabicPeriod"/>
            </a:pPr>
            <a:r>
              <a:rPr lang="ro-RO" altLang="ko-K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rhivarea sub forma de texte, imagini, grafice, cifre, discuții, etc.</a:t>
            </a:r>
          </a:p>
          <a:p>
            <a:pPr algn="just"/>
            <a:r>
              <a:rPr lang="ro-RO" altLang="ko-K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Surse de obținere a informației</a:t>
            </a:r>
          </a:p>
          <a:p>
            <a:pPr marL="342900" indent="-342900" algn="just">
              <a:buFontTx/>
              <a:buChar char="-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Rapoarte;</a:t>
            </a:r>
          </a:p>
          <a:p>
            <a:pPr marL="342900" indent="-342900" algn="just">
              <a:buFontTx/>
              <a:buChar char="-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Registre;</a:t>
            </a:r>
          </a:p>
          <a:p>
            <a:pPr marL="342900" indent="-342900" algn="just">
              <a:buFontTx/>
              <a:buChar char="-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Chestionare;</a:t>
            </a:r>
          </a:p>
          <a:p>
            <a:pPr marL="342900" indent="-342900" algn="just">
              <a:buFontTx/>
              <a:buChar char="-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Întâlniri de lucru;</a:t>
            </a:r>
          </a:p>
          <a:p>
            <a:pPr marL="342900" indent="-342900" algn="just">
              <a:buFontTx/>
              <a:buChar char="-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Reviste;</a:t>
            </a:r>
          </a:p>
          <a:p>
            <a:pPr marL="342900" indent="-342900" algn="just">
              <a:buFontTx/>
              <a:buChar char="-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Internet;</a:t>
            </a:r>
          </a:p>
          <a:p>
            <a:pPr marL="342900" indent="-342900" algn="just">
              <a:buFontTx/>
              <a:buChar char="-"/>
            </a:pPr>
            <a:r>
              <a:rPr lang="ro-RO" altLang="ko-K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342900" indent="-342900" algn="just">
              <a:buFontTx/>
              <a:buChar char="-"/>
            </a:pPr>
            <a:endParaRPr lang="ro-RO" altLang="ko-KR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altLang="ko-KR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rapezoid 10">
            <a:extLst>
              <a:ext uri="{FF2B5EF4-FFF2-40B4-BE49-F238E27FC236}">
                <a16:creationId xmlns:a16="http://schemas.microsoft.com/office/drawing/2014/main" xmlns="" id="{73202984-640E-49FB-B526-79DA893D0D26}"/>
              </a:ext>
            </a:extLst>
          </p:cNvPr>
          <p:cNvSpPr/>
          <p:nvPr/>
        </p:nvSpPr>
        <p:spPr>
          <a:xfrm>
            <a:off x="8240750" y="4653843"/>
            <a:ext cx="861864" cy="1234936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70E193D1-C7A1-415A-B737-68AB075D77CC}"/>
              </a:ext>
            </a:extLst>
          </p:cNvPr>
          <p:cNvSpPr/>
          <p:nvPr/>
        </p:nvSpPr>
        <p:spPr>
          <a:xfrm>
            <a:off x="10610681" y="1010893"/>
            <a:ext cx="1053494" cy="87628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xmlns="" id="{29EFD08B-DF55-402C-896E-E6C636B9EC6D}"/>
              </a:ext>
            </a:extLst>
          </p:cNvPr>
          <p:cNvSpPr>
            <a:spLocks noChangeAspect="1"/>
          </p:cNvSpPr>
          <p:nvPr/>
        </p:nvSpPr>
        <p:spPr>
          <a:xfrm>
            <a:off x="502574" y="386423"/>
            <a:ext cx="1519275" cy="181048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xmlns="" id="{42B7A70F-AB2C-467B-B5E4-D09DB6A37849}"/>
              </a:ext>
            </a:extLst>
          </p:cNvPr>
          <p:cNvSpPr>
            <a:spLocks/>
          </p:cNvSpPr>
          <p:nvPr/>
        </p:nvSpPr>
        <p:spPr>
          <a:xfrm>
            <a:off x="10912924" y="4616606"/>
            <a:ext cx="662041" cy="127217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83" y="324697"/>
            <a:ext cx="4795933" cy="5644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Prelucrarea informațiilor folosind agenda electronică se realizează printr-o serie de etape: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Colectarea;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Codificarea;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Regăsirea;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Distribuirea;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o-RO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Transmiterea.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o-RO" sz="20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xmlns="" id="{6A2A80F3-B3FE-45BC-8E3A-75CF9ED28C61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7C31877-D68C-4DD4-A9BC-488919006090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xmlns="" id="{3CA1CD67-7A18-41B8-942A-9DB99ED2B9EA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6AC4B0-1749-4247-8153-5506423CADEA}"/>
              </a:ext>
            </a:extLst>
          </p:cNvPr>
          <p:cNvGrpSpPr/>
          <p:nvPr/>
        </p:nvGrpSpPr>
        <p:grpSpPr>
          <a:xfrm rot="12600000">
            <a:off x="4896022" y="4734223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13AD30-CBF4-4457-8EEB-92519E2A45C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xmlns="" id="{57E22D0A-B5EF-4E7F-AF00-A896F3D25D0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xmlns="" id="{EDEE44D0-97F5-4954-BC82-7533FA8F36B2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xmlns="" id="{8565E6D4-7201-445C-AB35-F1258FE71FA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xmlns="" id="{BF7EE27E-1347-4883-9E8D-68BD6D3B6E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E1D4847B-4B6A-43EC-8869-340481B3CD7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51CDFE8-C4A7-470D-86DB-EBB4E0A295D7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5115119-2AA2-4783-BBC0-34B12EE72529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xmlns="" id="{A54C46A3-AC79-40A5-96AA-706C83A38CDF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xmlns="" id="{D27F441E-67D0-4D3D-8549-C7952C594394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xmlns="" id="{8C635F0C-0CEF-466C-AEB6-75E7363B4C1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xmlns="" id="{7B8253D6-B68E-47C3-9426-CCA989345DE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xmlns="" id="{CC9DFA5C-1582-43E9-84EC-E02C1109270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543E9FC-01C0-4DD2-9436-CB2B4E753E9C}"/>
              </a:ext>
            </a:extLst>
          </p:cNvPr>
          <p:cNvGrpSpPr/>
          <p:nvPr/>
        </p:nvGrpSpPr>
        <p:grpSpPr>
          <a:xfrm rot="15520675">
            <a:off x="3980680" y="3564288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xmlns="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xmlns="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xmlns="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xmlns="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xmlns="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BFC5536-AA53-4F3C-9540-BAFEECF0743B}"/>
              </a:ext>
            </a:extLst>
          </p:cNvPr>
          <p:cNvGrpSpPr/>
          <p:nvPr/>
        </p:nvGrpSpPr>
        <p:grpSpPr>
          <a:xfrm rot="9000000" flipH="1">
            <a:off x="6581456" y="4734222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32CA0759-FA5F-40E7-8EF2-441FDF62BF8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xmlns="" id="{01D6971A-4F5D-455D-A264-5AFCFB94EFF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xmlns="" id="{2058CE50-CD72-47A7-96B0-5B0947E888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xmlns="" id="{25A5A9D0-8799-46A6-A3C5-A674CA844CC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xmlns="" id="{967B0C34-B5B8-43F5-A8BA-3F0D8576FFB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xmlns="" id="{3664CB9F-722E-4E04-9375-BD9564C189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D2A9A58-3663-4ACB-A8C4-3929A318A5F2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0C40E111-EDFC-4941-812C-2614B54EB4D5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xmlns="" id="{1EA28962-D3E6-4DEC-816A-EE5493C1D73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xmlns="" id="{4A276599-44E9-42EB-B892-A3A2063CF5C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xmlns="" id="{1396BC71-8514-4F59-88C3-322591B865F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xmlns="" id="{2743A9C5-3373-4FFA-8E1E-620C279E4B0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xmlns="" id="{2E31A3F0-33CD-4837-8A09-4C5709FA8F8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BD3608F-77D6-4936-92C6-1364D9FF35E0}"/>
              </a:ext>
            </a:extLst>
          </p:cNvPr>
          <p:cNvGrpSpPr/>
          <p:nvPr/>
        </p:nvGrpSpPr>
        <p:grpSpPr>
          <a:xfrm rot="5400000" flipH="1">
            <a:off x="7349476" y="352023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xmlns="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xmlns="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xmlns="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xmlns="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xmlns="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4B381C5E-076A-4CA8-B984-8122481D3201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Freeform 111">
            <a:extLst>
              <a:ext uri="{FF2B5EF4-FFF2-40B4-BE49-F238E27FC236}">
                <a16:creationId xmlns:a16="http://schemas.microsoft.com/office/drawing/2014/main" xmlns="" id="{09CBDD26-31B2-4F28-ADDC-5C9FC3BCD7D8}"/>
              </a:ext>
            </a:extLst>
          </p:cNvPr>
          <p:cNvSpPr/>
          <p:nvPr/>
        </p:nvSpPr>
        <p:spPr>
          <a:xfrm>
            <a:off x="5475248" y="3423272"/>
            <a:ext cx="1334249" cy="1019363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91405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895970" y="5891405"/>
                </a:lnTo>
                <a:lnTo>
                  <a:pt x="4734863" y="5859508"/>
                </a:lnTo>
                <a:cubicBezTo>
                  <a:pt x="4366268" y="4516262"/>
                  <a:pt x="4422975" y="3927926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altLang="ko-KR" sz="1100" b="1" dirty="0" smtClean="0">
                <a:solidFill>
                  <a:srgbClr val="FFFF00"/>
                </a:solidFill>
              </a:rPr>
              <a:t>PRELUCRAREA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5543E9FC-01C0-4DD2-9436-CB2B4E753E9C}"/>
              </a:ext>
            </a:extLst>
          </p:cNvPr>
          <p:cNvGrpSpPr/>
          <p:nvPr/>
        </p:nvGrpSpPr>
        <p:grpSpPr>
          <a:xfrm rot="16948461">
            <a:off x="3891590" y="2350064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xmlns="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1">
                <a:extLst>
                  <a:ext uri="{FF2B5EF4-FFF2-40B4-BE49-F238E27FC236}">
                    <a16:creationId xmlns:a16="http://schemas.microsoft.com/office/drawing/2014/main" xmlns="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xmlns="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xmlns="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3" name="Block Arc 82">
              <a:extLst>
                <a:ext uri="{FF2B5EF4-FFF2-40B4-BE49-F238E27FC236}">
                  <a16:creationId xmlns:a16="http://schemas.microsoft.com/office/drawing/2014/main" xmlns="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274">
            <a:off x="5585324" y="1464972"/>
            <a:ext cx="1116012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8BD3608F-77D6-4936-92C6-1364D9FF35E0}"/>
              </a:ext>
            </a:extLst>
          </p:cNvPr>
          <p:cNvGrpSpPr/>
          <p:nvPr/>
        </p:nvGrpSpPr>
        <p:grpSpPr>
          <a:xfrm rot="4366382" flipH="1">
            <a:off x="7338851" y="2486293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xmlns="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xmlns="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xmlns="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xmlns="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1" name="Block Arc 90">
              <a:extLst>
                <a:ext uri="{FF2B5EF4-FFF2-40B4-BE49-F238E27FC236}">
                  <a16:creationId xmlns:a16="http://schemas.microsoft.com/office/drawing/2014/main" xmlns="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 rot="3350809">
            <a:off x="4659734" y="1973120"/>
            <a:ext cx="904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4">
                    <a:lumMod val="75000"/>
                  </a:schemeClr>
                </a:solidFill>
              </a:rPr>
              <a:t>1.</a:t>
            </a:r>
          </a:p>
          <a:p>
            <a:pPr algn="ctr"/>
            <a:r>
              <a:rPr lang="ro-RO" sz="1100" b="1" dirty="0" smtClean="0">
                <a:solidFill>
                  <a:schemeClr val="accent4">
                    <a:lumMod val="75000"/>
                  </a:schemeClr>
                </a:solidFill>
              </a:rPr>
              <a:t>colectarea</a:t>
            </a:r>
            <a:endParaRPr lang="ro-RO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 rot="382302">
            <a:off x="5627609" y="1672752"/>
            <a:ext cx="1022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</a:p>
          <a:p>
            <a:pPr algn="ctr"/>
            <a:r>
              <a:rPr lang="ro-RO" sz="1100" b="1" dirty="0" smtClean="0">
                <a:solidFill>
                  <a:schemeClr val="accent1">
                    <a:lumMod val="50000"/>
                  </a:schemeClr>
                </a:solidFill>
              </a:rPr>
              <a:t>memorarea</a:t>
            </a:r>
            <a:endParaRPr lang="ro-R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551033">
            <a:off x="6605738" y="1985496"/>
            <a:ext cx="1022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1">
                    <a:lumMod val="50000"/>
                  </a:schemeClr>
                </a:solidFill>
              </a:rPr>
              <a:t>3.</a:t>
            </a:r>
          </a:p>
          <a:p>
            <a:pPr algn="ctr"/>
            <a:r>
              <a:rPr lang="ro-RO" sz="1100" b="1" dirty="0" smtClean="0">
                <a:solidFill>
                  <a:schemeClr val="accent1">
                    <a:lumMod val="50000"/>
                  </a:schemeClr>
                </a:solidFill>
              </a:rPr>
              <a:t>organizarea</a:t>
            </a:r>
            <a:endParaRPr lang="ro-RO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 rot="2742496">
            <a:off x="7567063" y="2883560"/>
            <a:ext cx="1022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2">
                    <a:lumMod val="50000"/>
                  </a:schemeClr>
                </a:solidFill>
              </a:rPr>
              <a:t>4.</a:t>
            </a:r>
          </a:p>
          <a:p>
            <a:pPr algn="ctr"/>
            <a:r>
              <a:rPr lang="ro-RO" sz="1100" b="1" dirty="0" smtClean="0">
                <a:solidFill>
                  <a:schemeClr val="accent2">
                    <a:lumMod val="50000"/>
                  </a:schemeClr>
                </a:solidFill>
              </a:rPr>
              <a:t>codificarea</a:t>
            </a:r>
            <a:endParaRPr lang="ro-RO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7677838" y="3999678"/>
            <a:ext cx="812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rgbClr val="0070C0"/>
                </a:solidFill>
              </a:rPr>
              <a:t>5.</a:t>
            </a:r>
          </a:p>
          <a:p>
            <a:pPr algn="ctr"/>
            <a:r>
              <a:rPr lang="ro-RO" sz="1100" b="1" dirty="0" smtClean="0">
                <a:solidFill>
                  <a:srgbClr val="0070C0"/>
                </a:solidFill>
              </a:rPr>
              <a:t>tratarea</a:t>
            </a:r>
            <a:endParaRPr lang="ro-RO" sz="1100" b="1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84652" y="5472842"/>
            <a:ext cx="117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3">
                    <a:lumMod val="75000"/>
                  </a:schemeClr>
                </a:solidFill>
              </a:rPr>
              <a:t>6.</a:t>
            </a:r>
          </a:p>
          <a:p>
            <a:pPr algn="ctr"/>
            <a:r>
              <a:rPr lang="ro-RO" sz="1100" b="1" dirty="0" smtClean="0">
                <a:solidFill>
                  <a:schemeClr val="accent3">
                    <a:lumMod val="75000"/>
                  </a:schemeClr>
                </a:solidFill>
              </a:rPr>
              <a:t>transformarea</a:t>
            </a:r>
            <a:endParaRPr lang="ro-RO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01407" y="5389239"/>
            <a:ext cx="117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</a:p>
          <a:p>
            <a:pPr algn="ctr"/>
            <a:r>
              <a:rPr lang="ro-RO" sz="1100" b="1" dirty="0" smtClean="0">
                <a:solidFill>
                  <a:schemeClr val="accent6">
                    <a:lumMod val="50000"/>
                  </a:schemeClr>
                </a:solidFill>
              </a:rPr>
              <a:t>regăsirea</a:t>
            </a:r>
            <a:endParaRPr lang="ro-RO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19979" y="4070581"/>
            <a:ext cx="117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5">
                    <a:lumMod val="75000"/>
                  </a:schemeClr>
                </a:solidFill>
              </a:rPr>
              <a:t>8.</a:t>
            </a:r>
          </a:p>
          <a:p>
            <a:pPr algn="ctr"/>
            <a:r>
              <a:rPr lang="ro-RO" sz="1100" b="1" dirty="0" smtClean="0">
                <a:solidFill>
                  <a:schemeClr val="accent5">
                    <a:lumMod val="75000"/>
                  </a:schemeClr>
                </a:solidFill>
              </a:rPr>
              <a:t>distribuirea</a:t>
            </a:r>
            <a:endParaRPr lang="ro-RO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00895" y="2762801"/>
            <a:ext cx="1177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 smtClean="0">
                <a:solidFill>
                  <a:schemeClr val="accent5">
                    <a:lumMod val="75000"/>
                  </a:schemeClr>
                </a:solidFill>
              </a:rPr>
              <a:t>9.</a:t>
            </a:r>
          </a:p>
          <a:p>
            <a:pPr algn="ctr"/>
            <a:r>
              <a:rPr lang="ro-RO" sz="1100" b="1" dirty="0" smtClean="0">
                <a:solidFill>
                  <a:schemeClr val="accent5">
                    <a:lumMod val="75000"/>
                  </a:schemeClr>
                </a:solidFill>
              </a:rPr>
              <a:t>transmiterea</a:t>
            </a:r>
            <a:endParaRPr lang="ro-RO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62C1E8E-51C5-4F39-B389-9D508835DF50}"/>
              </a:ext>
            </a:extLst>
          </p:cNvPr>
          <p:cNvSpPr/>
          <p:nvPr/>
        </p:nvSpPr>
        <p:spPr>
          <a:xfrm>
            <a:off x="745793" y="5666917"/>
            <a:ext cx="3224041" cy="807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E390F7-C818-4F53-BA14-70802F8396D9}"/>
              </a:ext>
            </a:extLst>
          </p:cNvPr>
          <p:cNvSpPr/>
          <p:nvPr/>
        </p:nvSpPr>
        <p:spPr>
          <a:xfrm>
            <a:off x="4519547" y="5666917"/>
            <a:ext cx="3122991" cy="8071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13A744-8B33-4540-804C-AD6BAE5508B1}"/>
              </a:ext>
            </a:extLst>
          </p:cNvPr>
          <p:cNvSpPr/>
          <p:nvPr/>
        </p:nvSpPr>
        <p:spPr>
          <a:xfrm>
            <a:off x="8322486" y="5666917"/>
            <a:ext cx="3241329" cy="8071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87E4B1-D403-4440-B9AB-0E84A47C7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 în utilizarea informației</a:t>
            </a:r>
            <a:endParaRPr lang="en-US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926D19-4D2C-4E85-9653-7A2775137F85}"/>
              </a:ext>
            </a:extLst>
          </p:cNvPr>
          <p:cNvSpPr txBox="1"/>
          <p:nvPr/>
        </p:nvSpPr>
        <p:spPr>
          <a:xfrm>
            <a:off x="851729" y="5667054"/>
            <a:ext cx="301216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1600" b="1" dirty="0" smtClean="0">
                <a:solidFill>
                  <a:schemeClr val="bg1"/>
                </a:solidFill>
                <a:cs typeface="Arial" pitchFamily="34" charset="0"/>
              </a:rPr>
              <a:t>Identificarea surselor care furnizează informația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16FA06-7109-423D-963E-0232E89E4562}"/>
              </a:ext>
            </a:extLst>
          </p:cNvPr>
          <p:cNvSpPr txBox="1"/>
          <p:nvPr/>
        </p:nvSpPr>
        <p:spPr>
          <a:xfrm>
            <a:off x="4616606" y="5735387"/>
            <a:ext cx="302593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 algn="ctr"/>
            <a:r>
              <a:rPr lang="ro-RO" altLang="ko-KR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Arial" pitchFamily="34" charset="0"/>
              </a:rPr>
              <a:t>Căutarea informațiilor în surse</a:t>
            </a:r>
            <a:endParaRPr lang="ko-KR" altLang="en-US" sz="1600" b="1" dirty="0">
              <a:solidFill>
                <a:schemeClr val="accent4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B06B83-D770-4096-BA67-AB8E85303B68}"/>
              </a:ext>
            </a:extLst>
          </p:cNvPr>
          <p:cNvSpPr txBox="1"/>
          <p:nvPr/>
        </p:nvSpPr>
        <p:spPr>
          <a:xfrm>
            <a:off x="8796078" y="5836704"/>
            <a:ext cx="257816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rPr>
              <a:t>Prezentarea informației</a:t>
            </a:r>
            <a:endParaRPr lang="ko-KR" altLang="en-US" sz="1600" b="1" dirty="0">
              <a:solidFill>
                <a:schemeClr val="accent3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r="84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2" r="2838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r="242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333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돋움</vt:lpstr>
      <vt:lpstr>Arial</vt:lpstr>
      <vt:lpstr>Book Antiqua</vt:lpstr>
      <vt:lpstr>Calibri</vt:lpstr>
      <vt:lpstr>Lucida Sans</vt:lpstr>
      <vt:lpstr>Times New Roman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Elena Cerkez</cp:lastModifiedBy>
  <cp:revision>44</cp:revision>
  <dcterms:created xsi:type="dcterms:W3CDTF">2020-01-20T05:08:25Z</dcterms:created>
  <dcterms:modified xsi:type="dcterms:W3CDTF">2020-08-13T09:05:35Z</dcterms:modified>
</cp:coreProperties>
</file>